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71" r:id="rId15"/>
    <p:sldId id="292" r:id="rId16"/>
    <p:sldId id="293" r:id="rId17"/>
    <p:sldId id="294" r:id="rId18"/>
    <p:sldId id="295" r:id="rId19"/>
    <p:sldId id="275" r:id="rId20"/>
    <p:sldId id="276" r:id="rId21"/>
    <p:sldId id="277" r:id="rId22"/>
    <p:sldId id="278" r:id="rId23"/>
    <p:sldId id="279" r:id="rId24"/>
    <p:sldId id="280" r:id="rId25"/>
    <p:sldId id="281" r:id="rId26"/>
    <p:sldId id="282" r:id="rId27"/>
    <p:sldId id="283" r:id="rId28"/>
    <p:sldId id="284" r:id="rId29"/>
    <p:sldId id="285" r:id="rId30"/>
    <p:sldId id="297" r:id="rId31"/>
    <p:sldId id="286" r:id="rId32"/>
    <p:sldId id="287" r:id="rId33"/>
    <p:sldId id="289" r:id="rId34"/>
    <p:sldId id="296"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9" autoAdjust="0"/>
    <p:restoredTop sz="94660"/>
  </p:normalViewPr>
  <p:slideViewPr>
    <p:cSldViewPr snapToGrid="0">
      <p:cViewPr varScale="1">
        <p:scale>
          <a:sx n="61" d="100"/>
          <a:sy n="61" d="100"/>
        </p:scale>
        <p:origin x="4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4C010E-5051-4BC9-91E5-E5EAB512E78A}"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2A67-4C42-420F-BB70-9D5B17397E0D}" type="slidenum">
              <a:rPr lang="en-US" smtClean="0"/>
              <a:t>‹#›</a:t>
            </a:fld>
            <a:endParaRPr lang="en-US"/>
          </a:p>
        </p:txBody>
      </p:sp>
    </p:spTree>
    <p:extLst>
      <p:ext uri="{BB962C8B-B14F-4D97-AF65-F5344CB8AC3E}">
        <p14:creationId xmlns:p14="http://schemas.microsoft.com/office/powerpoint/2010/main" val="1240865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C010E-5051-4BC9-91E5-E5EAB512E78A}" type="datetimeFigureOut">
              <a:rPr lang="en-US" smtClean="0"/>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82A67-4C42-420F-BB70-9D5B17397E0D}" type="slidenum">
              <a:rPr lang="en-US" smtClean="0"/>
              <a:t>‹#›</a:t>
            </a:fld>
            <a:endParaRPr lang="en-US"/>
          </a:p>
        </p:txBody>
      </p:sp>
    </p:spTree>
    <p:extLst>
      <p:ext uri="{BB962C8B-B14F-4D97-AF65-F5344CB8AC3E}">
        <p14:creationId xmlns:p14="http://schemas.microsoft.com/office/powerpoint/2010/main" val="315137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C010E-5051-4BC9-91E5-E5EAB512E78A}"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2A67-4C42-420F-BB70-9D5B17397E0D}" type="slidenum">
              <a:rPr lang="en-US" smtClean="0"/>
              <a:t>‹#›</a:t>
            </a:fld>
            <a:endParaRPr lang="en-US"/>
          </a:p>
        </p:txBody>
      </p:sp>
    </p:spTree>
    <p:extLst>
      <p:ext uri="{BB962C8B-B14F-4D97-AF65-F5344CB8AC3E}">
        <p14:creationId xmlns:p14="http://schemas.microsoft.com/office/powerpoint/2010/main" val="186626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C010E-5051-4BC9-91E5-E5EAB512E78A}"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2A67-4C42-420F-BB70-9D5B17397E0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5896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C010E-5051-4BC9-91E5-E5EAB512E78A}"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2A67-4C42-420F-BB70-9D5B17397E0D}" type="slidenum">
              <a:rPr lang="en-US" smtClean="0"/>
              <a:t>‹#›</a:t>
            </a:fld>
            <a:endParaRPr lang="en-US"/>
          </a:p>
        </p:txBody>
      </p:sp>
    </p:spTree>
    <p:extLst>
      <p:ext uri="{BB962C8B-B14F-4D97-AF65-F5344CB8AC3E}">
        <p14:creationId xmlns:p14="http://schemas.microsoft.com/office/powerpoint/2010/main" val="261891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4C010E-5051-4BC9-91E5-E5EAB512E78A}" type="datetimeFigureOut">
              <a:rPr lang="en-US" smtClean="0"/>
              <a:t>10/5/16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2A67-4C42-420F-BB70-9D5B17397E0D}" type="slidenum">
              <a:rPr lang="en-US" smtClean="0"/>
              <a:t>‹#›</a:t>
            </a:fld>
            <a:endParaRPr lang="en-US"/>
          </a:p>
        </p:txBody>
      </p:sp>
    </p:spTree>
    <p:extLst>
      <p:ext uri="{BB962C8B-B14F-4D97-AF65-F5344CB8AC3E}">
        <p14:creationId xmlns:p14="http://schemas.microsoft.com/office/powerpoint/2010/main" val="3172882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4C010E-5051-4BC9-91E5-E5EAB512E78A}" type="datetimeFigureOut">
              <a:rPr lang="en-US" smtClean="0"/>
              <a:t>10/5/16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2A67-4C42-420F-BB70-9D5B17397E0D}" type="slidenum">
              <a:rPr lang="en-US" smtClean="0"/>
              <a:t>‹#›</a:t>
            </a:fld>
            <a:endParaRPr lang="en-US"/>
          </a:p>
        </p:txBody>
      </p:sp>
    </p:spTree>
    <p:extLst>
      <p:ext uri="{BB962C8B-B14F-4D97-AF65-F5344CB8AC3E}">
        <p14:creationId xmlns:p14="http://schemas.microsoft.com/office/powerpoint/2010/main" val="2904371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4C010E-5051-4BC9-91E5-E5EAB512E78A}"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2A67-4C42-420F-BB70-9D5B17397E0D}" type="slidenum">
              <a:rPr lang="en-US" smtClean="0"/>
              <a:t>‹#›</a:t>
            </a:fld>
            <a:endParaRPr lang="en-US"/>
          </a:p>
        </p:txBody>
      </p:sp>
    </p:spTree>
    <p:extLst>
      <p:ext uri="{BB962C8B-B14F-4D97-AF65-F5344CB8AC3E}">
        <p14:creationId xmlns:p14="http://schemas.microsoft.com/office/powerpoint/2010/main" val="3133159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4C010E-5051-4BC9-91E5-E5EAB512E78A}"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2A67-4C42-420F-BB70-9D5B17397E0D}" type="slidenum">
              <a:rPr lang="en-US" smtClean="0"/>
              <a:t>‹#›</a:t>
            </a:fld>
            <a:endParaRPr lang="en-US"/>
          </a:p>
        </p:txBody>
      </p:sp>
    </p:spTree>
    <p:extLst>
      <p:ext uri="{BB962C8B-B14F-4D97-AF65-F5344CB8AC3E}">
        <p14:creationId xmlns:p14="http://schemas.microsoft.com/office/powerpoint/2010/main" val="414289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F4C010E-5051-4BC9-91E5-E5EAB512E78A}"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2A67-4C42-420F-BB70-9D5B17397E0D}" type="slidenum">
              <a:rPr lang="en-US" smtClean="0"/>
              <a:t>‹#›</a:t>
            </a:fld>
            <a:endParaRPr lang="en-US"/>
          </a:p>
        </p:txBody>
      </p:sp>
    </p:spTree>
    <p:extLst>
      <p:ext uri="{BB962C8B-B14F-4D97-AF65-F5344CB8AC3E}">
        <p14:creationId xmlns:p14="http://schemas.microsoft.com/office/powerpoint/2010/main" val="370240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C010E-5051-4BC9-91E5-E5EAB512E78A}" type="datetimeFigureOut">
              <a:rPr lang="en-US" smtClean="0"/>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82A67-4C42-420F-BB70-9D5B17397E0D}" type="slidenum">
              <a:rPr lang="en-US" smtClean="0"/>
              <a:t>‹#›</a:t>
            </a:fld>
            <a:endParaRPr lang="en-US"/>
          </a:p>
        </p:txBody>
      </p:sp>
    </p:spTree>
    <p:extLst>
      <p:ext uri="{BB962C8B-B14F-4D97-AF65-F5344CB8AC3E}">
        <p14:creationId xmlns:p14="http://schemas.microsoft.com/office/powerpoint/2010/main" val="300051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4C010E-5051-4BC9-91E5-E5EAB512E78A}" type="datetimeFigureOut">
              <a:rPr lang="en-US" smtClean="0"/>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82A67-4C42-420F-BB70-9D5B17397E0D}" type="slidenum">
              <a:rPr lang="en-US" smtClean="0"/>
              <a:t>‹#›</a:t>
            </a:fld>
            <a:endParaRPr lang="en-US"/>
          </a:p>
        </p:txBody>
      </p:sp>
    </p:spTree>
    <p:extLst>
      <p:ext uri="{BB962C8B-B14F-4D97-AF65-F5344CB8AC3E}">
        <p14:creationId xmlns:p14="http://schemas.microsoft.com/office/powerpoint/2010/main" val="40294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4C010E-5051-4BC9-91E5-E5EAB512E78A}" type="datetimeFigureOut">
              <a:rPr lang="en-US" smtClean="0"/>
              <a:t>10/5/16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82A67-4C42-420F-BB70-9D5B17397E0D}" type="slidenum">
              <a:rPr lang="en-US" smtClean="0"/>
              <a:t>‹#›</a:t>
            </a:fld>
            <a:endParaRPr lang="en-US"/>
          </a:p>
        </p:txBody>
      </p:sp>
    </p:spTree>
    <p:extLst>
      <p:ext uri="{BB962C8B-B14F-4D97-AF65-F5344CB8AC3E}">
        <p14:creationId xmlns:p14="http://schemas.microsoft.com/office/powerpoint/2010/main" val="40499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F4C010E-5051-4BC9-91E5-E5EAB512E78A}" type="datetimeFigureOut">
              <a:rPr lang="en-US" smtClean="0"/>
              <a:t>10/5/16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F082A67-4C42-420F-BB70-9D5B17397E0D}" type="slidenum">
              <a:rPr lang="en-US" smtClean="0"/>
              <a:t>‹#›</a:t>
            </a:fld>
            <a:endParaRPr lang="en-US"/>
          </a:p>
        </p:txBody>
      </p:sp>
    </p:spTree>
    <p:extLst>
      <p:ext uri="{BB962C8B-B14F-4D97-AF65-F5344CB8AC3E}">
        <p14:creationId xmlns:p14="http://schemas.microsoft.com/office/powerpoint/2010/main" val="288834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F4C010E-5051-4BC9-91E5-E5EAB512E78A}" type="datetimeFigureOut">
              <a:rPr lang="en-US" smtClean="0"/>
              <a:t>10/5/16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F082A67-4C42-420F-BB70-9D5B17397E0D}" type="slidenum">
              <a:rPr lang="en-US" smtClean="0"/>
              <a:t>‹#›</a:t>
            </a:fld>
            <a:endParaRPr lang="en-US"/>
          </a:p>
        </p:txBody>
      </p:sp>
    </p:spTree>
    <p:extLst>
      <p:ext uri="{BB962C8B-B14F-4D97-AF65-F5344CB8AC3E}">
        <p14:creationId xmlns:p14="http://schemas.microsoft.com/office/powerpoint/2010/main" val="330732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F4C010E-5051-4BC9-91E5-E5EAB512E78A}" type="datetimeFigureOut">
              <a:rPr lang="en-US" smtClean="0"/>
              <a:t>10/5/16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F082A67-4C42-420F-BB70-9D5B17397E0D}" type="slidenum">
              <a:rPr lang="en-US" smtClean="0"/>
              <a:t>‹#›</a:t>
            </a:fld>
            <a:endParaRPr lang="en-US"/>
          </a:p>
        </p:txBody>
      </p:sp>
    </p:spTree>
    <p:extLst>
      <p:ext uri="{BB962C8B-B14F-4D97-AF65-F5344CB8AC3E}">
        <p14:creationId xmlns:p14="http://schemas.microsoft.com/office/powerpoint/2010/main" val="1767673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C010E-5051-4BC9-91E5-E5EAB512E78A}" type="datetimeFigureOut">
              <a:rPr lang="en-US" smtClean="0"/>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82A67-4C42-420F-BB70-9D5B17397E0D}" type="slidenum">
              <a:rPr lang="en-US" smtClean="0"/>
              <a:t>‹#›</a:t>
            </a:fld>
            <a:endParaRPr lang="en-US"/>
          </a:p>
        </p:txBody>
      </p:sp>
    </p:spTree>
    <p:extLst>
      <p:ext uri="{BB962C8B-B14F-4D97-AF65-F5344CB8AC3E}">
        <p14:creationId xmlns:p14="http://schemas.microsoft.com/office/powerpoint/2010/main" val="173673705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F4C010E-5051-4BC9-91E5-E5EAB512E78A}" type="datetimeFigureOut">
              <a:rPr lang="en-US" smtClean="0"/>
              <a:t>10/5/16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F082A67-4C42-420F-BB70-9D5B17397E0D}" type="slidenum">
              <a:rPr lang="en-US" smtClean="0"/>
              <a:t>‹#›</a:t>
            </a:fld>
            <a:endParaRPr lang="en-US"/>
          </a:p>
        </p:txBody>
      </p:sp>
    </p:spTree>
    <p:extLst>
      <p:ext uri="{BB962C8B-B14F-4D97-AF65-F5344CB8AC3E}">
        <p14:creationId xmlns:p14="http://schemas.microsoft.com/office/powerpoint/2010/main" val="244420664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Top 20 Constellations in the Northern Hemisphere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9387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0"/>
            <a:ext cx="11002296" cy="6223819"/>
          </a:xfrm>
          <a:solidFill>
            <a:schemeClr val="bg1">
              <a:lumMod val="75000"/>
              <a:lumOff val="25000"/>
            </a:schemeClr>
          </a:solidFill>
        </p:spPr>
      </p:pic>
    </p:spTree>
    <p:extLst>
      <p:ext uri="{BB962C8B-B14F-4D97-AF65-F5344CB8AC3E}">
        <p14:creationId xmlns:p14="http://schemas.microsoft.com/office/powerpoint/2010/main" val="3096207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Cepheus the King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3923" y="1150374"/>
            <a:ext cx="5058696" cy="5707626"/>
          </a:xfrm>
        </p:spPr>
      </p:pic>
    </p:spTree>
    <p:extLst>
      <p:ext uri="{BB962C8B-B14F-4D97-AF65-F5344CB8AC3E}">
        <p14:creationId xmlns:p14="http://schemas.microsoft.com/office/powerpoint/2010/main" val="1465107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Constellations</a:t>
            </a:r>
            <a:endParaRPr lang="en-US" dirty="0"/>
          </a:p>
        </p:txBody>
      </p:sp>
      <p:sp>
        <p:nvSpPr>
          <p:cNvPr id="3" name="Content Placeholder 2"/>
          <p:cNvSpPr>
            <a:spLocks noGrp="1"/>
          </p:cNvSpPr>
          <p:nvPr>
            <p:ph idx="1"/>
          </p:nvPr>
        </p:nvSpPr>
        <p:spPr/>
        <p:txBody>
          <a:bodyPr/>
          <a:lstStyle/>
          <a:p>
            <a:r>
              <a:rPr lang="en-US" sz="3200" dirty="0" smtClean="0"/>
              <a:t>During the summer months our view of space is toward the center spine of the Milky Way Galaxy.  The center core of our galaxy is located between the constellations Scorpio and Sagittarius.  </a:t>
            </a:r>
          </a:p>
          <a:p>
            <a:endParaRPr lang="en-US" dirty="0"/>
          </a:p>
        </p:txBody>
      </p:sp>
    </p:spTree>
    <p:extLst>
      <p:ext uri="{BB962C8B-B14F-4D97-AF65-F5344CB8AC3E}">
        <p14:creationId xmlns:p14="http://schemas.microsoft.com/office/powerpoint/2010/main" val="328654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Sagittarius (The Tea Pot)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2477" y="1152983"/>
            <a:ext cx="7329949" cy="5501148"/>
          </a:xfrm>
        </p:spPr>
      </p:pic>
    </p:spTree>
    <p:extLst>
      <p:ext uri="{BB962C8B-B14F-4D97-AF65-F5344CB8AC3E}">
        <p14:creationId xmlns:p14="http://schemas.microsoft.com/office/powerpoint/2010/main" val="3598578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8516" y="0"/>
            <a:ext cx="9026013" cy="6858000"/>
          </a:xfrm>
        </p:spPr>
      </p:pic>
    </p:spTree>
    <p:extLst>
      <p:ext uri="{BB962C8B-B14F-4D97-AF65-F5344CB8AC3E}">
        <p14:creationId xmlns:p14="http://schemas.microsoft.com/office/powerpoint/2010/main" val="2911682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Scorpio and the Super Giant Antares</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6065" y="1342103"/>
            <a:ext cx="8067367" cy="5515897"/>
          </a:xfrm>
        </p:spPr>
      </p:pic>
    </p:spTree>
    <p:extLst>
      <p:ext uri="{BB962C8B-B14F-4D97-AF65-F5344CB8AC3E}">
        <p14:creationId xmlns:p14="http://schemas.microsoft.com/office/powerpoint/2010/main" val="1051751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Cygnus (Northern Cross) &amp; Lyra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9019" y="1194619"/>
            <a:ext cx="7831394" cy="5663381"/>
          </a:xfrm>
        </p:spPr>
      </p:pic>
    </p:spTree>
    <p:extLst>
      <p:ext uri="{BB962C8B-B14F-4D97-AF65-F5344CB8AC3E}">
        <p14:creationId xmlns:p14="http://schemas.microsoft.com/office/powerpoint/2010/main" val="1891994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Lyra &amp; the bright star Vega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2886" y="2052637"/>
            <a:ext cx="5748881" cy="4613633"/>
          </a:xfrm>
        </p:spPr>
      </p:pic>
    </p:spTree>
    <p:extLst>
      <p:ext uri="{BB962C8B-B14F-4D97-AF65-F5344CB8AC3E}">
        <p14:creationId xmlns:p14="http://schemas.microsoft.com/office/powerpoint/2010/main" val="2910957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866" y="353961"/>
            <a:ext cx="9404723" cy="346304"/>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9742" y="0"/>
            <a:ext cx="9011263" cy="6754761"/>
          </a:xfrm>
        </p:spPr>
      </p:pic>
    </p:spTree>
    <p:extLst>
      <p:ext uri="{BB962C8B-B14F-4D97-AF65-F5344CB8AC3E}">
        <p14:creationId xmlns:p14="http://schemas.microsoft.com/office/powerpoint/2010/main" val="2489984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Autumn Constellations</a:t>
            </a:r>
            <a:endParaRPr lang="en-US" dirty="0"/>
          </a:p>
        </p:txBody>
      </p:sp>
      <p:sp>
        <p:nvSpPr>
          <p:cNvPr id="3" name="Content Placeholder 2"/>
          <p:cNvSpPr>
            <a:spLocks noGrp="1"/>
          </p:cNvSpPr>
          <p:nvPr>
            <p:ph idx="1"/>
          </p:nvPr>
        </p:nvSpPr>
        <p:spPr/>
        <p:txBody>
          <a:bodyPr>
            <a:normAutofit/>
          </a:bodyPr>
          <a:lstStyle/>
          <a:p>
            <a:r>
              <a:rPr lang="en-US" sz="3200" dirty="0" smtClean="0"/>
              <a:t>During the cool Autumn nights our orbital view gives us a look outside of our own Milky Way Galaxy.  This brings us a spectacular view of the great Andromeda Galaxy and the square of Pegasus.</a:t>
            </a:r>
            <a:endParaRPr lang="en-US" sz="3200" dirty="0"/>
          </a:p>
        </p:txBody>
      </p:sp>
    </p:spTree>
    <p:extLst>
      <p:ext uri="{BB962C8B-B14F-4D97-AF65-F5344CB8AC3E}">
        <p14:creationId xmlns:p14="http://schemas.microsoft.com/office/powerpoint/2010/main" val="2731389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Circumpolar Constellations</a:t>
            </a:r>
            <a:endParaRPr lang="en-US" dirty="0"/>
          </a:p>
        </p:txBody>
      </p:sp>
      <p:sp>
        <p:nvSpPr>
          <p:cNvPr id="3" name="Content Placeholder 2"/>
          <p:cNvSpPr>
            <a:spLocks noGrp="1"/>
          </p:cNvSpPr>
          <p:nvPr>
            <p:ph idx="1"/>
          </p:nvPr>
        </p:nvSpPr>
        <p:spPr/>
        <p:txBody>
          <a:bodyPr>
            <a:normAutofit/>
          </a:bodyPr>
          <a:lstStyle/>
          <a:p>
            <a:r>
              <a:rPr lang="en-US" sz="2800" dirty="0" smtClean="0"/>
              <a:t>Circumpolar constellations circle around the North Star Polaris.</a:t>
            </a:r>
          </a:p>
          <a:p>
            <a:r>
              <a:rPr lang="en-US" sz="2800" dirty="0" smtClean="0"/>
              <a:t>These constellations are visible all year.</a:t>
            </a:r>
            <a:endParaRPr lang="en-US" sz="2800" dirty="0"/>
          </a:p>
        </p:txBody>
      </p:sp>
    </p:spTree>
    <p:extLst>
      <p:ext uri="{BB962C8B-B14F-4D97-AF65-F5344CB8AC3E}">
        <p14:creationId xmlns:p14="http://schemas.microsoft.com/office/powerpoint/2010/main" val="3554996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Andromeda with the Galaxy M31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0310" y="1002890"/>
            <a:ext cx="8052619" cy="5855110"/>
          </a:xfrm>
        </p:spPr>
      </p:pic>
    </p:spTree>
    <p:extLst>
      <p:ext uri="{BB962C8B-B14F-4D97-AF65-F5344CB8AC3E}">
        <p14:creationId xmlns:p14="http://schemas.microsoft.com/office/powerpoint/2010/main" val="3379736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3045" y="-1"/>
            <a:ext cx="9527458" cy="6666271"/>
          </a:xfrm>
        </p:spPr>
      </p:pic>
    </p:spTree>
    <p:extLst>
      <p:ext uri="{BB962C8B-B14F-4D97-AF65-F5344CB8AC3E}">
        <p14:creationId xmlns:p14="http://schemas.microsoft.com/office/powerpoint/2010/main" val="3814710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Cassiopeia is circumpolar but highest in the Autumn sky.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0025" y="1740310"/>
            <a:ext cx="7344697" cy="5117690"/>
          </a:xfrm>
        </p:spPr>
      </p:pic>
    </p:spTree>
    <p:extLst>
      <p:ext uri="{BB962C8B-B14F-4D97-AF65-F5344CB8AC3E}">
        <p14:creationId xmlns:p14="http://schemas.microsoft.com/office/powerpoint/2010/main" val="3007767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Delphinus the Dolphin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4272" y="1253613"/>
            <a:ext cx="7956562" cy="5427406"/>
          </a:xfrm>
        </p:spPr>
      </p:pic>
    </p:spTree>
    <p:extLst>
      <p:ext uri="{BB962C8B-B14F-4D97-AF65-F5344CB8AC3E}">
        <p14:creationId xmlns:p14="http://schemas.microsoft.com/office/powerpoint/2010/main" val="1887352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Pisces the Fish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7290" y="1327355"/>
            <a:ext cx="7875639" cy="5338916"/>
          </a:xfrm>
        </p:spPr>
      </p:pic>
    </p:spTree>
    <p:extLst>
      <p:ext uri="{BB962C8B-B14F-4D97-AF65-F5344CB8AC3E}">
        <p14:creationId xmlns:p14="http://schemas.microsoft.com/office/powerpoint/2010/main" val="3722629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Winter Sky</a:t>
            </a:r>
            <a:endParaRPr lang="en-US" dirty="0"/>
          </a:p>
        </p:txBody>
      </p:sp>
      <p:sp>
        <p:nvSpPr>
          <p:cNvPr id="3" name="Content Placeholder 2"/>
          <p:cNvSpPr>
            <a:spLocks noGrp="1"/>
          </p:cNvSpPr>
          <p:nvPr>
            <p:ph idx="1"/>
          </p:nvPr>
        </p:nvSpPr>
        <p:spPr/>
        <p:txBody>
          <a:bodyPr/>
          <a:lstStyle/>
          <a:p>
            <a:r>
              <a:rPr lang="en-US" sz="3600" dirty="0" smtClean="0"/>
              <a:t>The Winter sky brings earth to another view of a spiral arm in our Milky Way Galaxy.  The Winter sky is dominated by Orion the hunter with his dog </a:t>
            </a:r>
            <a:r>
              <a:rPr lang="en-US" sz="3600" dirty="0" err="1" smtClean="0"/>
              <a:t>Canis</a:t>
            </a:r>
            <a:r>
              <a:rPr lang="en-US" sz="3600" dirty="0" smtClean="0"/>
              <a:t> Major.  The brightest star in the night sky is Sirius, the dog’s diamond studded collar.</a:t>
            </a:r>
          </a:p>
          <a:p>
            <a:endParaRPr lang="en-US" dirty="0"/>
          </a:p>
        </p:txBody>
      </p:sp>
    </p:spTree>
    <p:extLst>
      <p:ext uri="{BB962C8B-B14F-4D97-AF65-F5344CB8AC3E}">
        <p14:creationId xmlns:p14="http://schemas.microsoft.com/office/powerpoint/2010/main" val="48436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Gemini the Twins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2039" y="1179871"/>
            <a:ext cx="7787148" cy="5560142"/>
          </a:xfrm>
        </p:spPr>
      </p:pic>
    </p:spTree>
    <p:extLst>
      <p:ext uri="{BB962C8B-B14F-4D97-AF65-F5344CB8AC3E}">
        <p14:creationId xmlns:p14="http://schemas.microsoft.com/office/powerpoint/2010/main" val="3315858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12257" y="-1"/>
            <a:ext cx="8981767" cy="5840361"/>
          </a:xfrm>
        </p:spPr>
      </p:pic>
    </p:spTree>
    <p:extLst>
      <p:ext uri="{BB962C8B-B14F-4D97-AF65-F5344CB8AC3E}">
        <p14:creationId xmlns:p14="http://schemas.microsoft.com/office/powerpoint/2010/main" val="889470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Orion the Hunter with Sirius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1845" y="1238865"/>
            <a:ext cx="4232787" cy="5515896"/>
          </a:xfrm>
        </p:spPr>
      </p:pic>
    </p:spTree>
    <p:extLst>
      <p:ext uri="{BB962C8B-B14F-4D97-AF65-F5344CB8AC3E}">
        <p14:creationId xmlns:p14="http://schemas.microsoft.com/office/powerpoint/2010/main" val="2650044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2722" y="0"/>
            <a:ext cx="6356555" cy="6858000"/>
          </a:xfrm>
        </p:spPr>
      </p:pic>
    </p:spTree>
    <p:extLst>
      <p:ext uri="{BB962C8B-B14F-4D97-AF65-F5344CB8AC3E}">
        <p14:creationId xmlns:p14="http://schemas.microsoft.com/office/powerpoint/2010/main" val="1002061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Ursa</a:t>
            </a:r>
            <a:r>
              <a:rPr lang="en-US" dirty="0" smtClean="0"/>
              <a:t> Major (Big Bear) = Big Dipper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9678" y="1224116"/>
            <a:ext cx="5530646" cy="5633883"/>
          </a:xfrm>
        </p:spPr>
      </p:pic>
    </p:spTree>
    <p:extLst>
      <p:ext uri="{BB962C8B-B14F-4D97-AF65-F5344CB8AC3E}">
        <p14:creationId xmlns:p14="http://schemas.microsoft.com/office/powerpoint/2010/main" val="13604687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8129" y="0"/>
            <a:ext cx="5589638" cy="6430297"/>
          </a:xfrm>
        </p:spPr>
      </p:pic>
    </p:spTree>
    <p:extLst>
      <p:ext uri="{BB962C8B-B14F-4D97-AF65-F5344CB8AC3E}">
        <p14:creationId xmlns:p14="http://schemas.microsoft.com/office/powerpoint/2010/main" val="3846144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Taurus the Bull &amp; the Pleiades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8517" y="1725561"/>
            <a:ext cx="7551174" cy="5132439"/>
          </a:xfrm>
        </p:spPr>
      </p:pic>
    </p:spTree>
    <p:extLst>
      <p:ext uri="{BB962C8B-B14F-4D97-AF65-F5344CB8AC3E}">
        <p14:creationId xmlns:p14="http://schemas.microsoft.com/office/powerpoint/2010/main" val="2510331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Spring Constellations</a:t>
            </a:r>
            <a:endParaRPr lang="en-US" dirty="0"/>
          </a:p>
        </p:txBody>
      </p:sp>
      <p:sp>
        <p:nvSpPr>
          <p:cNvPr id="3" name="Content Placeholder 2"/>
          <p:cNvSpPr>
            <a:spLocks noGrp="1"/>
          </p:cNvSpPr>
          <p:nvPr>
            <p:ph idx="1"/>
          </p:nvPr>
        </p:nvSpPr>
        <p:spPr/>
        <p:txBody>
          <a:bodyPr>
            <a:normAutofit/>
          </a:bodyPr>
          <a:lstStyle/>
          <a:p>
            <a:r>
              <a:rPr lang="en-US" sz="3600" dirty="0" smtClean="0"/>
              <a:t>The view of the spring sky takes us out of the milky way where we can observe many faint galaxy clusters in Virgo and Leo.  Because we are not looking in line with the milky way, the spring sky has very few bring stars.</a:t>
            </a:r>
            <a:endParaRPr lang="en-US" sz="3600" dirty="0"/>
          </a:p>
        </p:txBody>
      </p:sp>
    </p:spTree>
    <p:extLst>
      <p:ext uri="{BB962C8B-B14F-4D97-AF65-F5344CB8AC3E}">
        <p14:creationId xmlns:p14="http://schemas.microsoft.com/office/powerpoint/2010/main" val="7538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 the Lion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4555" y="1386347"/>
            <a:ext cx="8266279" cy="5265175"/>
          </a:xfrm>
        </p:spPr>
      </p:pic>
    </p:spTree>
    <p:extLst>
      <p:ext uri="{BB962C8B-B14F-4D97-AF65-F5344CB8AC3E}">
        <p14:creationId xmlns:p14="http://schemas.microsoft.com/office/powerpoint/2010/main" val="1542257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8564" y="0"/>
            <a:ext cx="10326687" cy="5314010"/>
          </a:xfrm>
        </p:spPr>
      </p:pic>
    </p:spTree>
    <p:extLst>
      <p:ext uri="{BB962C8B-B14F-4D97-AF65-F5344CB8AC3E}">
        <p14:creationId xmlns:p14="http://schemas.microsoft.com/office/powerpoint/2010/main" val="2130637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Bootes</a:t>
            </a:r>
            <a:r>
              <a:rPr lang="en-US" dirty="0" smtClean="0"/>
              <a:t> &amp; Corona Borealis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6568" y="1209369"/>
            <a:ext cx="7919883" cy="5471650"/>
          </a:xfrm>
        </p:spPr>
      </p:pic>
    </p:spTree>
    <p:extLst>
      <p:ext uri="{BB962C8B-B14F-4D97-AF65-F5344CB8AC3E}">
        <p14:creationId xmlns:p14="http://schemas.microsoft.com/office/powerpoint/2010/main" val="788036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Hercules the strong man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3924" y="1386348"/>
            <a:ext cx="5471650" cy="5250426"/>
          </a:xfrm>
        </p:spPr>
      </p:pic>
    </p:spTree>
    <p:extLst>
      <p:ext uri="{BB962C8B-B14F-4D97-AF65-F5344CB8AC3E}">
        <p14:creationId xmlns:p14="http://schemas.microsoft.com/office/powerpoint/2010/main" val="2339681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399" y="0"/>
            <a:ext cx="12978580" cy="6607277"/>
          </a:xfrm>
        </p:spPr>
      </p:pic>
    </p:spTree>
    <p:extLst>
      <p:ext uri="{BB962C8B-B14F-4D97-AF65-F5344CB8AC3E}">
        <p14:creationId xmlns:p14="http://schemas.microsoft.com/office/powerpoint/2010/main" val="3241762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Ursa</a:t>
            </a:r>
            <a:r>
              <a:rPr lang="en-US" dirty="0" smtClean="0"/>
              <a:t> Minor (Little Bear)  Little Dipper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68" y="1474839"/>
            <a:ext cx="7108721" cy="5161935"/>
          </a:xfrm>
        </p:spPr>
      </p:pic>
    </p:spTree>
    <p:extLst>
      <p:ext uri="{BB962C8B-B14F-4D97-AF65-F5344CB8AC3E}">
        <p14:creationId xmlns:p14="http://schemas.microsoft.com/office/powerpoint/2010/main" val="3151892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942" y="0"/>
            <a:ext cx="11076038" cy="6022181"/>
          </a:xfrm>
        </p:spPr>
      </p:pic>
    </p:spTree>
    <p:extLst>
      <p:ext uri="{BB962C8B-B14F-4D97-AF65-F5344CB8AC3E}">
        <p14:creationId xmlns:p14="http://schemas.microsoft.com/office/powerpoint/2010/main" val="1961661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942" y="0"/>
            <a:ext cx="10781071" cy="6858000"/>
          </a:xfrm>
        </p:spPr>
      </p:pic>
    </p:spTree>
    <p:extLst>
      <p:ext uri="{BB962C8B-B14F-4D97-AF65-F5344CB8AC3E}">
        <p14:creationId xmlns:p14="http://schemas.microsoft.com/office/powerpoint/2010/main" val="459562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Cassiopeia the Queen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5342" y="1312606"/>
            <a:ext cx="8775289" cy="5545394"/>
          </a:xfrm>
        </p:spPr>
      </p:pic>
    </p:spTree>
    <p:extLst>
      <p:ext uri="{BB962C8B-B14F-4D97-AF65-F5344CB8AC3E}">
        <p14:creationId xmlns:p14="http://schemas.microsoft.com/office/powerpoint/2010/main" val="2901163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80619" y="117988"/>
            <a:ext cx="5250425" cy="6563032"/>
          </a:xfrm>
        </p:spPr>
      </p:pic>
    </p:spTree>
    <p:extLst>
      <p:ext uri="{BB962C8B-B14F-4D97-AF65-F5344CB8AC3E}">
        <p14:creationId xmlns:p14="http://schemas.microsoft.com/office/powerpoint/2010/main" val="19258123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107</TotalTime>
  <Words>297</Words>
  <Application>Microsoft Macintosh PowerPoint</Application>
  <PresentationFormat>Widescreen</PresentationFormat>
  <Paragraphs>30</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Century Gothic</vt:lpstr>
      <vt:lpstr>Wingdings 3</vt:lpstr>
      <vt:lpstr>Ion</vt:lpstr>
      <vt:lpstr>Top 20 Constellations in the Northern Hemisphere</vt:lpstr>
      <vt:lpstr>Circumpolar Constellations</vt:lpstr>
      <vt:lpstr>Ursa Major (Big Bear) = Big Dipper</vt:lpstr>
      <vt:lpstr>PowerPoint Presentation</vt:lpstr>
      <vt:lpstr>Ursa Minor (Little Bear)  Little Dipper</vt:lpstr>
      <vt:lpstr>PowerPoint Presentation</vt:lpstr>
      <vt:lpstr>PowerPoint Presentation</vt:lpstr>
      <vt:lpstr>Cassiopeia the Queen</vt:lpstr>
      <vt:lpstr>PowerPoint Presentation</vt:lpstr>
      <vt:lpstr>PowerPoint Presentation</vt:lpstr>
      <vt:lpstr>Cepheus the King</vt:lpstr>
      <vt:lpstr>Summer Constellations</vt:lpstr>
      <vt:lpstr>Sagittarius (The Tea Pot)</vt:lpstr>
      <vt:lpstr>PowerPoint Presentation</vt:lpstr>
      <vt:lpstr>Scorpio and the Super Giant Antares</vt:lpstr>
      <vt:lpstr>Cygnus (Northern Cross) &amp; Lyra</vt:lpstr>
      <vt:lpstr>Lyra &amp; the bright star Vega</vt:lpstr>
      <vt:lpstr>PowerPoint Presentation</vt:lpstr>
      <vt:lpstr>The Autumn Constellations</vt:lpstr>
      <vt:lpstr>Andromeda with the Galaxy M31</vt:lpstr>
      <vt:lpstr>PowerPoint Presentation</vt:lpstr>
      <vt:lpstr>Cassiopeia is circumpolar but highest in the Autumn sky.</vt:lpstr>
      <vt:lpstr>Delphinus the Dolphin</vt:lpstr>
      <vt:lpstr>Pisces the Fish</vt:lpstr>
      <vt:lpstr>The Winter Sky</vt:lpstr>
      <vt:lpstr>Gemini the Twins</vt:lpstr>
      <vt:lpstr>PowerPoint Presentation</vt:lpstr>
      <vt:lpstr>Orion the Hunter with Sirius</vt:lpstr>
      <vt:lpstr>PowerPoint Presentation</vt:lpstr>
      <vt:lpstr>PowerPoint Presentation</vt:lpstr>
      <vt:lpstr>Taurus the Bull &amp; the Pleiades</vt:lpstr>
      <vt:lpstr>The Spring Constellations</vt:lpstr>
      <vt:lpstr>Leo the Lion</vt:lpstr>
      <vt:lpstr>PowerPoint Presentation</vt:lpstr>
      <vt:lpstr>Bootes &amp; Corona Borealis</vt:lpstr>
      <vt:lpstr>Hercules the strong man</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20 Constellations in the Northern Hemisphere</dc:title>
  <dc:creator>scott kindt</dc:creator>
  <cp:lastModifiedBy>Microsoft Office User</cp:lastModifiedBy>
  <cp:revision>25</cp:revision>
  <dcterms:created xsi:type="dcterms:W3CDTF">2015-10-11T02:06:00Z</dcterms:created>
  <dcterms:modified xsi:type="dcterms:W3CDTF">2016-10-05T13:33:56Z</dcterms:modified>
</cp:coreProperties>
</file>