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0" r:id="rId1"/>
  </p:sldMasterIdLst>
  <p:sldIdLst>
    <p:sldId id="256" r:id="rId2"/>
    <p:sldId id="271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3" r:id="rId15"/>
    <p:sldId id="267" r:id="rId16"/>
    <p:sldId id="264" r:id="rId17"/>
    <p:sldId id="268" r:id="rId18"/>
    <p:sldId id="265" r:id="rId19"/>
    <p:sldId id="269" r:id="rId20"/>
    <p:sldId id="266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4CDCAFC-5746-444F-B393-388DD8A860C7}" type="datetimeFigureOut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3230948D-1D5E-483A-9FBF-AD71FA2C8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gravitational collapse of a </a:t>
            </a:r>
            <a:r>
              <a:rPr lang="en-US" b="1" dirty="0" smtClean="0"/>
              <a:t>Nebula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forms a </a:t>
            </a:r>
            <a:r>
              <a:rPr lang="en-US" b="1" dirty="0" err="1" smtClean="0">
                <a:solidFill>
                  <a:srgbClr val="FFFFFF"/>
                </a:solidFill>
              </a:rPr>
              <a:t>Protostar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Nebula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– large cloud of gas and dust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Protostar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– Gases condensing with increasing temperature and pressure to form a spinning disc of matter.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t detailed image of the Crab Neb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30480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Nebula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8" name="Picture 4" descr="Pillars of Cre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3276600" cy="3235644"/>
          </a:xfrm>
          <a:prstGeom prst="rect">
            <a:avLst/>
          </a:prstGeom>
          <a:noFill/>
        </p:spPr>
      </p:pic>
      <p:pic>
        <p:nvPicPr>
          <p:cNvPr id="1030" name="Picture 6" descr="File:Horsehead-Hub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04800"/>
            <a:ext cx="3581400" cy="2605469"/>
          </a:xfrm>
          <a:prstGeom prst="rect">
            <a:avLst/>
          </a:prstGeom>
          <a:noFill/>
        </p:spPr>
      </p:pic>
      <p:pic>
        <p:nvPicPr>
          <p:cNvPr id="1032" name="Picture 8" descr="File:Omega Neb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876800"/>
            <a:ext cx="2064766" cy="1676400"/>
          </a:xfrm>
          <a:prstGeom prst="rect">
            <a:avLst/>
          </a:prstGeom>
          <a:noFill/>
        </p:spPr>
      </p:pic>
      <p:pic>
        <p:nvPicPr>
          <p:cNvPr id="1034" name="Picture 10" descr="File:PIA045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10000"/>
            <a:ext cx="197780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 star is finally born when the temperatures of the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protostar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become high enough for nuclear fusion to start.</a:t>
            </a:r>
          </a:p>
          <a:p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657600"/>
            <a:ext cx="4254500" cy="283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Main-sequence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Second and Longest stage for stars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Star is fusing Hydrogen to form helium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Length of time spent as main-sequence depends on the mass of the star.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main-sequence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13716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Massive Stars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590800"/>
            <a:ext cx="3962400" cy="17257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These turn into </a:t>
            </a:r>
            <a:r>
              <a:rPr lang="en-US" dirty="0" smtClean="0">
                <a:solidFill>
                  <a:srgbClr val="FFFFFF"/>
                </a:solidFill>
              </a:rPr>
              <a:t>Red Supergiant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or more times larger than sun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Brighter then giant stars, but have relatively cool outer shells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" y="13716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Sun-Like Stars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" y="2667000"/>
            <a:ext cx="3810000" cy="180190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These turn into </a:t>
            </a:r>
            <a:r>
              <a:rPr lang="en-US" dirty="0" smtClean="0">
                <a:solidFill>
                  <a:srgbClr val="FFFFFF"/>
                </a:solidFill>
              </a:rPr>
              <a:t>Red Giant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Stars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less than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times larger than sun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No more hydrogen in outer shell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Start fusing hydrogen in layer around inner shell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Eventually will run out of hydrogen and start fusing helium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otliquidmagma.com/space/pics/stars/red_giant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742153" cy="2438400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b/b2/Sun_Red_Gi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343400" cy="3810000"/>
          </a:xfrm>
          <a:prstGeom prst="rect">
            <a:avLst/>
          </a:prstGeom>
          <a:noFill/>
        </p:spPr>
      </p:pic>
      <p:pic>
        <p:nvPicPr>
          <p:cNvPr id="19462" name="Picture 6" descr="http://www.zolfo78.com/images/p318bs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4800600" cy="33704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1219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Red Giants and Red </a:t>
            </a:r>
            <a:r>
              <a:rPr lang="en-US" sz="3600" dirty="0" err="1" smtClean="0">
                <a:solidFill>
                  <a:schemeClr val="tx1">
                    <a:lumMod val="75000"/>
                  </a:schemeClr>
                </a:solidFill>
              </a:rPr>
              <a:t>Supergiants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17526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Massive Stars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743200"/>
            <a:ext cx="4191000" cy="38593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These stars become </a:t>
            </a:r>
            <a:r>
              <a:rPr lang="en-US" dirty="0" smtClean="0">
                <a:solidFill>
                  <a:srgbClr val="FFFFFF"/>
                </a:solidFill>
              </a:rPr>
              <a:t>supernova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Star collapses under its enormous mass causing an increase in temperature and pressure enough to start carbon fusion.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Core turns to iron and can no longer fuse causing star to collapse on itself again.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Energy released from the collapse explodes the outer layers of the star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17526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Sun-like Stars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" y="2743200"/>
            <a:ext cx="3529584" cy="3716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Helium fuses into carbon and oxygen causing easy fuel for fusion to run out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lower energy causes the gases to expand out into space forming a </a:t>
            </a:r>
            <a:r>
              <a:rPr lang="en-US" dirty="0" smtClean="0">
                <a:solidFill>
                  <a:srgbClr val="FFFFFF"/>
                </a:solidFill>
              </a:rPr>
              <a:t>planetary nebula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utterfly emerges from stellar demise in planetary nebula NGC 6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095395" cy="3608070"/>
          </a:xfrm>
          <a:prstGeom prst="rect">
            <a:avLst/>
          </a:prstGeom>
          <a:noFill/>
        </p:spPr>
      </p:pic>
      <p:pic>
        <p:nvPicPr>
          <p:cNvPr id="25604" name="Picture 4" descr="Looking Down a Barrel of Gas at a Doomed 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43324"/>
            <a:ext cx="3048000" cy="3114676"/>
          </a:xfrm>
          <a:prstGeom prst="rect">
            <a:avLst/>
          </a:prstGeom>
          <a:noFill/>
        </p:spPr>
      </p:pic>
      <p:pic>
        <p:nvPicPr>
          <p:cNvPr id="25606" name="Picture 6" descr="File:SN199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5029200" cy="5029200"/>
          </a:xfrm>
          <a:prstGeom prst="rect">
            <a:avLst/>
          </a:prstGeom>
          <a:noFill/>
        </p:spPr>
      </p:pic>
      <p:pic>
        <p:nvPicPr>
          <p:cNvPr id="25608" name="Picture 8" descr="Fading Supernova Is Producing a Spectacular New Light S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457699"/>
            <a:ext cx="3048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Stages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6002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Massive Stars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514600"/>
            <a:ext cx="3529584" cy="3716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After supernova, core collapses into </a:t>
            </a:r>
            <a:r>
              <a:rPr lang="en-US" dirty="0" smtClean="0">
                <a:solidFill>
                  <a:srgbClr val="FFFFFF"/>
                </a:solidFill>
              </a:rPr>
              <a:t>neutron star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Very small, very dense ball of neutrons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Rotates very quickly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600200"/>
            <a:ext cx="3529584" cy="8794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Sun-like Stars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514600"/>
            <a:ext cx="3529584" cy="3716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Gravity causes remaining matter after planetary nebula to collapse on itself.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rgbClr val="FFFFFF"/>
                </a:solidFill>
              </a:rPr>
              <a:t>White Dwarf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forms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Very hot, very dense core of matter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e/ed/2004_stellar_quake_full.jpg/350px-2004_stellar_quak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333750" cy="2609851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thumb/5/5d/Size_IK_Peg.png/320px-Size_IK_P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724400" cy="31446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3505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Gases still leaving with neutron star left in the middle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Pegasi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Pegasi</a:t>
            </a:r>
            <a:r>
              <a:rPr lang="en-US" dirty="0" smtClean="0">
                <a:solidFill>
                  <a:schemeClr val="bg1"/>
                </a:solidFill>
              </a:rPr>
              <a:t> B (white dwarf)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differ in many features: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Composition (what it’s made of)</a:t>
            </a:r>
          </a:p>
          <a:p>
            <a:pPr lvl="1"/>
            <a:r>
              <a:rPr lang="en-US" dirty="0" smtClean="0"/>
              <a:t>Brightness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Massive Stars Final Stages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Neutron Star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neutron stars emit pulses of radio and x-rays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These pulses occur at same rate of rotation as the neutrons star so are very periodic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Such stars are called </a:t>
            </a:r>
            <a:r>
              <a:rPr lang="en-US" dirty="0" smtClean="0"/>
              <a:t>Pulsar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the mass after a supernova is too great (greater than 10 times mass of the sun) to compress stably into a neutron star, a black hole can form.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Black holes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have high enough gravity that nothing can escape, not even light.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File:Crab Lucky vide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02382"/>
            <a:ext cx="3048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ssayweb.net/astronomy/images/Stellar_Evolution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rtzsprung-Russell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43916"/>
            <a:ext cx="6096000" cy="62140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 Diagram</a:t>
            </a:r>
          </a:p>
          <a:p>
            <a:endParaRPr lang="en-US" dirty="0"/>
          </a:p>
          <a:p>
            <a:r>
              <a:rPr lang="en-US" dirty="0" smtClean="0"/>
              <a:t>This diagram is used to compare the temperature and luminosity (brightness) of a star.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this diagram stars are grouped by color, size, and 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Supergiant 	100 x as big as the sun</a:t>
            </a:r>
          </a:p>
          <a:p>
            <a:r>
              <a:rPr lang="en-US" dirty="0" smtClean="0"/>
              <a:t>Giant		45 x as big as the sun</a:t>
            </a:r>
          </a:p>
          <a:p>
            <a:r>
              <a:rPr lang="en-US" dirty="0" smtClean="0"/>
              <a:t>Medium-sized 	as big as the sun</a:t>
            </a:r>
          </a:p>
          <a:p>
            <a:r>
              <a:rPr lang="en-US" dirty="0" smtClean="0"/>
              <a:t>Dwarf		smaller than the sun</a:t>
            </a:r>
          </a:p>
          <a:p>
            <a:r>
              <a:rPr lang="en-US" dirty="0" smtClean="0"/>
              <a:t>Neutron star	diameter of only 16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this clip.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=HEheh1BH34Q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0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composition of stars, astronomers use a spectrometer </a:t>
            </a:r>
          </a:p>
          <a:p>
            <a:pPr lvl="1"/>
            <a:r>
              <a:rPr lang="en-US" dirty="0" smtClean="0"/>
              <a:t>(We will be doing a spectroscopy lab next week to learn how they do this!)</a:t>
            </a:r>
          </a:p>
          <a:p>
            <a:r>
              <a:rPr lang="en-US" dirty="0" smtClean="0"/>
              <a:t>The most common element in stars is hydrogen.</a:t>
            </a:r>
          </a:p>
          <a:p>
            <a:r>
              <a:rPr lang="en-US" dirty="0" smtClean="0"/>
              <a:t>Helium is the second most common element.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76800"/>
            <a:ext cx="198120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895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30" r="-7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4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brightness of a star depends on:</a:t>
            </a:r>
          </a:p>
          <a:p>
            <a:pPr lvl="1"/>
            <a:r>
              <a:rPr lang="en-US" dirty="0" smtClean="0"/>
              <a:t>Temperature (hotter is brighter)</a:t>
            </a:r>
          </a:p>
          <a:p>
            <a:pPr lvl="1"/>
            <a:r>
              <a:rPr lang="en-US" dirty="0" smtClean="0"/>
              <a:t>Size (larger is brighter)</a:t>
            </a:r>
          </a:p>
          <a:p>
            <a:pPr lvl="1"/>
            <a:r>
              <a:rPr lang="en-US" dirty="0" smtClean="0"/>
              <a:t>Distance (closer is brighter)</a:t>
            </a:r>
          </a:p>
          <a:p>
            <a:pPr lvl="2"/>
            <a:r>
              <a:rPr lang="en-US" dirty="0" smtClean="0"/>
              <a:t>This can be changed by intervening matter blocking the light from a star</a:t>
            </a:r>
          </a:p>
          <a:p>
            <a:r>
              <a:rPr lang="en-US" dirty="0" smtClean="0"/>
              <a:t>The apparent magnitude is the brightness of a star as it appears from Earth.</a:t>
            </a:r>
          </a:p>
          <a:p>
            <a:r>
              <a:rPr lang="en-US" dirty="0" smtClean="0"/>
              <a:t>The luminosity is the amount of light the star actually gives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8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2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3349</TotalTime>
  <Words>661</Words>
  <Application>Microsoft Macintosh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Summer</vt:lpstr>
      <vt:lpstr>Stars</vt:lpstr>
      <vt:lpstr>Characteristics of Stars</vt:lpstr>
      <vt:lpstr>Slide 3</vt:lpstr>
      <vt:lpstr>Size of Stars</vt:lpstr>
      <vt:lpstr>Size of Stars</vt:lpstr>
      <vt:lpstr>Composition of Stars</vt:lpstr>
      <vt:lpstr>Surface Temperature</vt:lpstr>
      <vt:lpstr>Brightness of Stars</vt:lpstr>
      <vt:lpstr>Life Cycle of a Star</vt:lpstr>
      <vt:lpstr>Star Formation</vt:lpstr>
      <vt:lpstr>Slide 11</vt:lpstr>
      <vt:lpstr>Slide 12</vt:lpstr>
      <vt:lpstr>Main-sequence Stars</vt:lpstr>
      <vt:lpstr>Leaving main-sequence</vt:lpstr>
      <vt:lpstr>Slide 15</vt:lpstr>
      <vt:lpstr>Final Stages</vt:lpstr>
      <vt:lpstr>Slide 17</vt:lpstr>
      <vt:lpstr>Final Stages Continued</vt:lpstr>
      <vt:lpstr>Slide 19</vt:lpstr>
      <vt:lpstr>Massive Stars Final Stages Cont.</vt:lpstr>
      <vt:lpstr>Slide 21</vt:lpstr>
    </vt:vector>
  </TitlesOfParts>
  <Company>weldre4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Evolution</dc:title>
  <dc:creator>jonah.kliewer</dc:creator>
  <cp:lastModifiedBy>ladmin</cp:lastModifiedBy>
  <cp:revision>33</cp:revision>
  <dcterms:created xsi:type="dcterms:W3CDTF">2016-05-02T17:29:07Z</dcterms:created>
  <dcterms:modified xsi:type="dcterms:W3CDTF">2016-05-04T20:04:15Z</dcterms:modified>
</cp:coreProperties>
</file>