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3" name="Shape 4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1" name="Shape 4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7" name="Shape 4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9" name="Shape 4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2209800" y="4464028"/>
            <a:ext cx="9144000" cy="1641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Clr>
                <a:srgbClr val="E2E2E2"/>
              </a:buClr>
              <a:buFont typeface="Calibri"/>
              <a:buNone/>
              <a:defRPr b="0" i="0" sz="9600" u="none" cap="none" strike="noStrike">
                <a:solidFill>
                  <a:srgbClr val="E2E2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9787" y="4367160"/>
            <a:ext cx="10515599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3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839787" y="987425"/>
            <a:ext cx="10515599" cy="33797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3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839787" y="5186516"/>
            <a:ext cx="10514011" cy="6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839787" y="365125"/>
            <a:ext cx="10515599" cy="3534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3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839787" y="4489398"/>
            <a:ext cx="10514011" cy="1501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1446212" y="365125"/>
            <a:ext cx="9302752" cy="2992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4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1720643" y="3365557"/>
            <a:ext cx="8752299" cy="5489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838200" y="4501728"/>
            <a:ext cx="10512423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88" name="Shape 88"/>
          <p:cNvSpPr txBox="1"/>
          <p:nvPr/>
        </p:nvSpPr>
        <p:spPr>
          <a:xfrm>
            <a:off x="1111044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839787" y="2326966"/>
            <a:ext cx="10515599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839787" y="4850580"/>
            <a:ext cx="10514011" cy="11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1337282" y="1885950"/>
            <a:ext cx="294686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1356798" y="2571750"/>
            <a:ext cx="2927350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3" type="body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4" type="body"/>
          </p:nvPr>
        </p:nvSpPr>
        <p:spPr>
          <a:xfrm>
            <a:off x="4577441" y="2571750"/>
            <a:ext cx="2946793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5" type="body"/>
          </p:nvPr>
        </p:nvSpPr>
        <p:spPr>
          <a:xfrm>
            <a:off x="7829035" y="1885950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6" type="body"/>
          </p:nvPr>
        </p:nvSpPr>
        <p:spPr>
          <a:xfrm>
            <a:off x="7829035" y="2571750"/>
            <a:ext cx="2932112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332084" y="4297503"/>
            <a:ext cx="294004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/>
          <p:nvPr>
            <p:ph idx="2" type="pic"/>
          </p:nvPr>
        </p:nvSpPr>
        <p:spPr>
          <a:xfrm>
            <a:off x="1332084" y="2256353"/>
            <a:ext cx="2940049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3" type="body"/>
          </p:nvPr>
        </p:nvSpPr>
        <p:spPr>
          <a:xfrm>
            <a:off x="1332084" y="4873764"/>
            <a:ext cx="2940049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4" type="body"/>
          </p:nvPr>
        </p:nvSpPr>
        <p:spPr>
          <a:xfrm>
            <a:off x="4568996" y="4297503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/>
          <p:nvPr>
            <p:ph idx="5" type="pic"/>
          </p:nvPr>
        </p:nvSpPr>
        <p:spPr>
          <a:xfrm>
            <a:off x="4568996" y="2256353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6" type="body"/>
          </p:nvPr>
        </p:nvSpPr>
        <p:spPr>
          <a:xfrm>
            <a:off x="4567644" y="4873764"/>
            <a:ext cx="2934406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7" type="body"/>
          </p:nvPr>
        </p:nvSpPr>
        <p:spPr>
          <a:xfrm>
            <a:off x="7804321" y="4297503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/>
          <p:nvPr>
            <p:ph idx="8" type="pic"/>
          </p:nvPr>
        </p:nvSpPr>
        <p:spPr>
          <a:xfrm>
            <a:off x="7804321" y="2256353"/>
            <a:ext cx="2932112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9" type="body"/>
          </p:nvPr>
        </p:nvSpPr>
        <p:spPr>
          <a:xfrm>
            <a:off x="7804196" y="4873762"/>
            <a:ext cx="2935996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 rot="5400000">
            <a:off x="4061231" y="-1115605"/>
            <a:ext cx="4351338" cy="1023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1120000" y="1825625"/>
            <a:ext cx="102337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ctrTitle"/>
          </p:nvPr>
        </p:nvSpPr>
        <p:spPr>
          <a:xfrm>
            <a:off x="854532" y="4464028"/>
            <a:ext cx="9144000" cy="1641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2E2E2"/>
              </a:buClr>
              <a:buFont typeface="Calibri"/>
              <a:buNone/>
              <a:defRPr b="0" i="0" sz="9600" u="none" cap="none" strike="noStrike">
                <a:solidFill>
                  <a:srgbClr val="E2E2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854532" y="3693673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1120000" y="1825625"/>
            <a:ext cx="502521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6319839" y="1825625"/>
            <a:ext cx="503395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1120000" y="1681163"/>
            <a:ext cx="502521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1120000" y="2505075"/>
            <a:ext cx="502521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6319839" y="1681163"/>
            <a:ext cx="503554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6319839" y="2505075"/>
            <a:ext cx="503554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3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1120000" y="2057400"/>
            <a:ext cx="36520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3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3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120000" y="2057400"/>
            <a:ext cx="36520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120000" y="1825625"/>
            <a:ext cx="102337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0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jpg"/><Relationship Id="rId4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Relationship Id="rId4" Type="http://schemas.openxmlformats.org/officeDocument/2006/relationships/image" Target="../media/image25.jpg"/><Relationship Id="rId5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jpg"/><Relationship Id="rId4" Type="http://schemas.openxmlformats.org/officeDocument/2006/relationships/image" Target="../media/image2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jpg"/><Relationship Id="rId4" Type="http://schemas.openxmlformats.org/officeDocument/2006/relationships/image" Target="../media/image3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6.jpg"/><Relationship Id="rId4" Type="http://schemas.openxmlformats.org/officeDocument/2006/relationships/image" Target="../media/image4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gif"/><Relationship Id="rId4" Type="http://schemas.openxmlformats.org/officeDocument/2006/relationships/image" Target="../media/image43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jpg"/><Relationship Id="rId4" Type="http://schemas.openxmlformats.org/officeDocument/2006/relationships/image" Target="../media/image47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gif"/><Relationship Id="rId4" Type="http://schemas.openxmlformats.org/officeDocument/2006/relationships/image" Target="../media/image53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6.jpg"/><Relationship Id="rId4" Type="http://schemas.openxmlformats.org/officeDocument/2006/relationships/image" Target="../media/image4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1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9.gif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8.gif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4.gif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6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9.gif"/><Relationship Id="rId4" Type="http://schemas.openxmlformats.org/officeDocument/2006/relationships/image" Target="../media/image5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ctrTitle"/>
          </p:nvPr>
        </p:nvSpPr>
        <p:spPr>
          <a:xfrm>
            <a:off x="2209800" y="4464028"/>
            <a:ext cx="9144000" cy="1641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buClr>
                <a:srgbClr val="E2E2E2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2E2E2"/>
                </a:solidFill>
                <a:latin typeface="Calibri"/>
                <a:ea typeface="Calibri"/>
                <a:cs typeface="Calibri"/>
                <a:sym typeface="Calibri"/>
              </a:rPr>
              <a:t>Continental Drift  to Plate Tectonics</a:t>
            </a:r>
            <a:br>
              <a:rPr b="0" i="0" lang="en-US" sz="3600" u="none" cap="none" strike="noStrike">
                <a:solidFill>
                  <a:srgbClr val="E2E2E2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38" name="Shape 138"/>
          <p:cNvSpPr txBox="1"/>
          <p:nvPr>
            <p:ph idx="1" type="subTitle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486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Extinct fossils on different continents</a:t>
            </a:r>
          </a:p>
        </p:txBody>
      </p:sp>
      <p:pic>
        <p:nvPicPr>
          <p:cNvPr descr="https://62e528761d0685343e1c-f3d1b99a743ffa4142d9d7f1978d9686.ssl.cf2.rackcdn.com/files/12124/area14mp/y4w978gm-1340588694.jpg" id="193" name="Shape 19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2376" y="1561379"/>
            <a:ext cx="6366295" cy="48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t/>
            </a:r>
            <a:endParaRPr b="0" i="0" sz="54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shonscience.com/uploads/2/2/1/3/22138584/8947438_orig.gif" id="199" name="Shape 1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532" y="491706"/>
            <a:ext cx="10396267" cy="533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Wegener’s Hypothesis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1120000" y="1825625"/>
            <a:ext cx="102337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In 1928 Wegener proposed his hypothesis and supporting evidence to a skeptical scientific community.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Wegener’s ideas were overwhelming rejected and he was ridiculed.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PROBLEM:  What force was strong enough to push the continents through the solid bedrock or the ocean floor?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486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Wegener dies in 1930 along with his ideas about continents drifting.</a:t>
            </a:r>
          </a:p>
        </p:txBody>
      </p:sp>
      <p:pic>
        <p:nvPicPr>
          <p:cNvPr descr="http://thumbs.media.smithsonianmag.com/filer/Science-Alfred-Wegener-631.jpg__800x600_q85_crop.jpg" id="211" name="Shape 2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3140" y="2078966"/>
            <a:ext cx="7513607" cy="351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486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What do these scientist have in common?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1120000" y="1825625"/>
            <a:ext cx="102337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Alfred Wegener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Galileo Galilee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Nicholas Copernicus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Charles Darwin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t/>
            </a:r>
            <a:endParaRPr b="0" i="0" sz="54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1120000" y="1825625"/>
            <a:ext cx="102337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All proposed a radical hypotheses that went against the grain of conventional teachings.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Their ideas were originally rejected because they could not explain the mechanism or reason supporting their hypothesis.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WWII &amp; the invention of Sonar</a:t>
            </a:r>
          </a:p>
        </p:txBody>
      </p:sp>
      <p:pic>
        <p:nvPicPr>
          <p:cNvPr descr="http://www.amnh.org/education/resources/rfl/web/essaybooks/earth/images/hess_01.jpg" id="229" name="Shape 2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3696" y="2147976"/>
            <a:ext cx="4701397" cy="3295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Mapping the Ocean Floor</a:t>
            </a:r>
          </a:p>
        </p:txBody>
      </p:sp>
      <p:pic>
        <p:nvPicPr>
          <p:cNvPr descr="http://www.worldmapsonline.com/images/HS436-detail.jpg" id="235" name="Shape 2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86" y="1825625"/>
            <a:ext cx="788680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486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1950’s-60’s New Evidence for Continental Drift: Mid Atlantic Ridge</a:t>
            </a:r>
          </a:p>
        </p:txBody>
      </p:sp>
      <p:pic>
        <p:nvPicPr>
          <p:cNvPr descr="http://www.ucmp.berkeley.edu/geology/seafloor.jpg" id="241" name="Shape 2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7432" y="1949569"/>
            <a:ext cx="5175849" cy="4209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Concept of Sea Floor Spreading</a:t>
            </a:r>
          </a:p>
        </p:txBody>
      </p:sp>
      <p:pic>
        <p:nvPicPr>
          <p:cNvPr descr="http://razeensvolcanoandearthquakes.weebly.com/uploads/2/4/6/8/24688666/2123062_orig.jpg" id="247" name="Shape 2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1325" y="1825625"/>
            <a:ext cx="625192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Alfred Wegener’s Early Evidence</a:t>
            </a:r>
          </a:p>
        </p:txBody>
      </p:sp>
      <p:pic>
        <p:nvPicPr>
          <p:cNvPr descr="https://upload.wikimedia.org/wikipedia/commons/1/16/Wegener_Expedition-1930_008.jpg" id="144" name="Shape 1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347" y="2113471"/>
            <a:ext cx="5513635" cy="4020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ugetsound.edu/images/photos/alfred-wegener-ponies-greenland-1930-pd-oct-15.jpg" id="145" name="Shape 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9426" y="2113471"/>
            <a:ext cx="4440027" cy="389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Evidence for Sea Floor Spreading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1120000" y="1825625"/>
            <a:ext cx="102337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Youngest rock are found near the Mid Ocean Ridge, Oldest rocks are found near the continents.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Pillow Lava found in the rift of the Mid Atlantic Ridge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Magnetic Reversals: A mirror image recorded like zebra stripes on both sides of the Mid Atlantic Ridge.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Satellite measurements show that the width of the Atlantic Ocean is increasing by 2 to 3 inches per year.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Glomar Challenger</a:t>
            </a:r>
          </a:p>
        </p:txBody>
      </p:sp>
      <p:pic>
        <p:nvPicPr>
          <p:cNvPr descr="http://i.imgur.com/zvXZl.jpg" id="259" name="Shape 2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537" y="1584084"/>
            <a:ext cx="6941212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library.ucsd.edu/dc/object/bb17416685/_3.jpg" id="260" name="Shape 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2660" y="1584084"/>
            <a:ext cx="4286250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Alvin submersible</a:t>
            </a:r>
          </a:p>
        </p:txBody>
      </p:sp>
      <p:pic>
        <p:nvPicPr>
          <p:cNvPr descr="http://vishnu.whoi.edu/services/communications/oceanusmag.050826/images/v41n1-macdonald7n.jpg" id="266" name="Shape 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7576" y="1754650"/>
            <a:ext cx="2381249" cy="3648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wildlifesealifecountrysidetrust.org/sitebuilder/images/launcofAlvin-364x285.jpg" id="267" name="Shape 26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641" y="1754650"/>
            <a:ext cx="4329621" cy="3550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ytimg.com/vi/hmMlspNoZMs/hqdefault.jpg" id="268" name="Shape 2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72728" y="1690689"/>
            <a:ext cx="4572000" cy="3712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486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Sea Floor Spreading &amp; Magnetic Reversals</a:t>
            </a:r>
          </a:p>
        </p:txBody>
      </p:sp>
      <p:pic>
        <p:nvPicPr>
          <p:cNvPr descr="http://image.slidesharecdn.com/earthsciencechapter4-2-101217094518-phpapp01/95/earth-science-42-restless-continents-6-728.jpg?cb=1292579176" id="274" name="Shape 2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6394" y="1825625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t/>
            </a:r>
            <a:endParaRPr b="0" i="0" sz="54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ase.tufts.edu/cosmos/pictures/Explore_figs_5/Chapter4/Fig4_10.jpg" id="280" name="Shape 28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65125"/>
            <a:ext cx="10515599" cy="48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Mirror Image of magnetic Reversals</a:t>
            </a:r>
          </a:p>
        </p:txBody>
      </p:sp>
      <p:pic>
        <p:nvPicPr>
          <p:cNvPr descr="http://blue.utb.edu/paullgj/images/Magnetic_Reversals.JPG" id="286" name="Shape 28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1878" y="1825624"/>
            <a:ext cx="7246189" cy="4661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486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Satellite Measurements show the continents are moving</a:t>
            </a:r>
          </a:p>
        </p:txBody>
      </p:sp>
      <p:pic>
        <p:nvPicPr>
          <p:cNvPr descr="https://www.mnh.si.edu/earth/text/images/4_0_0_0/4_1_2_3_Evidence-4.jpg" id="292" name="Shape 2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6007" y="2596550"/>
            <a:ext cx="4459855" cy="255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486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Plate Tectonics says earth’s crust is divided into sections or plates.</a:t>
            </a:r>
          </a:p>
        </p:txBody>
      </p:sp>
      <p:pic>
        <p:nvPicPr>
          <p:cNvPr descr="http://www.sanandreasfault.org/Plates.jpg" id="298" name="Shape 29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6859" y="1690686"/>
            <a:ext cx="7798280" cy="5072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Three types of plate boundaries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1120000" y="1825625"/>
            <a:ext cx="102337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sng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Transform Boundary</a:t>
            </a: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:  A lateral side by side sliding of the plates = earth quake zone.  Example, San Andreas Fault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sng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Divergent Boundary</a:t>
            </a: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: Plates moving apart.  Sea floor spreading in the Mid Atlantic Ridge, East African Rift, Iceland!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sng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Converging Boundary</a:t>
            </a: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: Three types of plate collisions.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    1. Ocean + Continent = Trench &amp; volcanic Mt. Range.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    2. Ocean + Ocean = Deep trench &amp; Volcanic Islands.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    3. Continent + Continent = Large mountain range.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Plate Boundaries</a:t>
            </a:r>
          </a:p>
        </p:txBody>
      </p:sp>
      <p:pic>
        <p:nvPicPr>
          <p:cNvPr descr="http://oceanexplorer.noaa.gov/facts/plate-boundaries.jpg" id="310" name="Shape 3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337" y="1578633"/>
            <a:ext cx="9437298" cy="474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Wegener’s Evidence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1120000" y="1825625"/>
            <a:ext cx="102337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1.  The Puzzle like fit of the continents.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2. Ancient glacier tracks (glacier striations).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3. Matching Geologic features on different continents.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4. Matching fossils on different continents (paleontology).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486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Transform Boundary: San Andreas Fault</a:t>
            </a:r>
          </a:p>
        </p:txBody>
      </p:sp>
      <p:pic>
        <p:nvPicPr>
          <p:cNvPr descr="http://geomaps.wr.usgs.gov/parks/pltec/SAtransform244x201.gif" id="316" name="Shape 3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6610" y="1863303"/>
            <a:ext cx="4986068" cy="4537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San Andreas Fault</a:t>
            </a:r>
          </a:p>
        </p:txBody>
      </p:sp>
      <p:pic>
        <p:nvPicPr>
          <p:cNvPr descr="http://geoscience.wisc.edu/~chuck/Classes/Mtn_and_Plates/thmb_SanAndflt.jpg" id="322" name="Shape 3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904" y="2432650"/>
            <a:ext cx="2372264" cy="382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x.aos.ask.com/question/aq/1400px-788px/san-andreas-fault-exemplifies-this-type-of-plate-boundary_a92086c7-2c84-4278-8c18-f5c977e5377b.jpg" id="323" name="Shape 3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9962" y="1932316"/>
            <a:ext cx="7929001" cy="4685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t/>
            </a:r>
            <a:endParaRPr b="0" i="0" sz="54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geology.uprm.edu/Morelock/1_image/fltoffst.jpg" id="329" name="Shape 3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781" y="365125"/>
            <a:ext cx="5762444" cy="5124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gweaver.net/techhigh/projects/Disaster/2008/P1/Lake%20Nyos/transform%20boundary.jpeg" id="330" name="Shape 3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3226" y="365125"/>
            <a:ext cx="5358920" cy="512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Divergent Plate Boundaries</a:t>
            </a:r>
          </a:p>
        </p:txBody>
      </p:sp>
      <p:pic>
        <p:nvPicPr>
          <p:cNvPr descr="http://www.sms-tsunami-warning.com/theme/tsunami/img/magma.jpg" id="336" name="Shape 3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672" y="1690688"/>
            <a:ext cx="6314535" cy="465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Iceland is on the Mid Atlantic Ridge</a:t>
            </a:r>
          </a:p>
        </p:txBody>
      </p:sp>
      <p:pic>
        <p:nvPicPr>
          <p:cNvPr descr="https://dr282zn36sxxg.cloudfront.net/datastreams/f-d%3A59406ff95cad4462c3b146065cbe33096910648c48871c065584edfe%2BIMAGE_THUMB_POSTCARD%2BIMAGE_THUMB_POSTCARD.1" id="342" name="Shape 3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3917" y="1880558"/>
            <a:ext cx="5374256" cy="4433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Iceland’s Wall of Lava</a:t>
            </a:r>
          </a:p>
        </p:txBody>
      </p:sp>
      <p:pic>
        <p:nvPicPr>
          <p:cNvPr descr="http://static6.businessinsider.com/image/5405e357eab8ea7f2cf36178/icelandic-volcano-produced-lava-fountains-as-tall-as-200-feet.jpg" id="348" name="Shape 3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7155" y="1526875"/>
            <a:ext cx="7496354" cy="503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East African Rift &amp; Red Sea</a:t>
            </a:r>
          </a:p>
        </p:txBody>
      </p:sp>
      <p:pic>
        <p:nvPicPr>
          <p:cNvPr descr="http://blogs.ei.columbia.edu/files/2010/02/east_africa_map-300x294.jpg" id="354" name="Shape 3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792" y="1380225"/>
            <a:ext cx="5538156" cy="5244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.natureworldnews.com/data/images/full/2267/east-african-rift-volcanoes.jpg" id="355" name="Shape 3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9778" y="2030083"/>
            <a:ext cx="5714999" cy="318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Volcano in East African Rift</a:t>
            </a:r>
          </a:p>
        </p:txBody>
      </p:sp>
      <p:pic>
        <p:nvPicPr>
          <p:cNvPr descr="http://www.ethiopianembassy.be/image/EthiopianRifValley.jpg" id="361" name="Shape 3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5396" y="1931192"/>
            <a:ext cx="7815530" cy="47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3 types of converging boundaries</a:t>
            </a:r>
          </a:p>
        </p:txBody>
      </p:sp>
      <p:pic>
        <p:nvPicPr>
          <p:cNvPr descr="http://image.slidesharecdn.com/plateboundariesstressesfaultsppt-140508052601-phpapp02/95/plate-boundaries-stresses-faults-ppt-11-638.jpg?cb=1399526834" id="367" name="Shape 3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9423" y="1825625"/>
            <a:ext cx="5795726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486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Convergent Plates:  Ocean + Continent</a:t>
            </a:r>
          </a:p>
        </p:txBody>
      </p:sp>
      <p:pic>
        <p:nvPicPr>
          <p:cNvPr descr="http://80c2c58297745c19d00b-3ef697e5597e4211b9a782820054083a.r58.cf2.rackcdn.com/29A73497-CA91-45A6-94E8-1A54AF31C84A.jpg" id="373" name="Shape 37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7208" y="1440611"/>
            <a:ext cx="7996685" cy="5055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486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For centuries people noticed the puzzle like fit of the continents</a:t>
            </a:r>
          </a:p>
        </p:txBody>
      </p:sp>
      <p:pic>
        <p:nvPicPr>
          <p:cNvPr descr="https://courses.candelalearning.com/geologyxmaster/wp-content/uploads/sites/667/2015/05/Fig_5_1_1.png" id="157" name="Shape 1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3478" y="2096532"/>
            <a:ext cx="3847619" cy="3809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#1Convergence: Cont. + Ocean crust</a:t>
            </a:r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1120000" y="1825625"/>
            <a:ext cx="102337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The dense ocean crust is shoved below the lighter continental crust.  This creates a deep ocean trench (subduction zone) and a volcanic mountain range on land.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Examples:  Cascade Mountain Range &amp; The Andes of South America.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Plate Boundaries</a:t>
            </a:r>
          </a:p>
        </p:txBody>
      </p:sp>
      <p:pic>
        <p:nvPicPr>
          <p:cNvPr descr="http://study.com/cimages/multimages/16/800px-plates_tect2_en_svg.png" id="385" name="Shape 38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1493" y="1561379"/>
            <a:ext cx="7988061" cy="519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Peru - Chile Trench &amp; the Andes</a:t>
            </a:r>
          </a:p>
        </p:txBody>
      </p:sp>
      <p:pic>
        <p:nvPicPr>
          <p:cNvPr descr="https://s-media-cache-ak0.pinimg.com/236x/91/49/2d/91492df32743713496bf5f15fafaa2b7.jpg" id="391" name="Shape 39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811547"/>
            <a:ext cx="4501551" cy="4600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ikifuller.wikispaces.com/file/view/andes.jpg/456234240/349x250/andes.jpg" id="392" name="Shape 3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044459"/>
            <a:ext cx="5201728" cy="4246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486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#2 Convergence:  Ocean + Ocean crust</a:t>
            </a:r>
          </a:p>
        </p:txBody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1120000" y="1825625"/>
            <a:ext cx="102337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The dense ocean crust is subducted down into a deep ocean trench and creates a volcanic Island arc.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Examples:  Mariana’s trench with Japan, Indonesia &amp; the Philippine plate.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Ocean + Ocean Convergence</a:t>
            </a:r>
          </a:p>
        </p:txBody>
      </p:sp>
      <p:pic>
        <p:nvPicPr>
          <p:cNvPr descr="http://oceansjsu.com/images/exp5_oceanocean_conv.gif" id="404" name="Shape 40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464" y="1595886"/>
            <a:ext cx="5331125" cy="4433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cience7rileyt.weebly.com/uploads/2/3/3/3/23339720/1656457.jpg?277" id="405" name="Shape 4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6077" y="1595886"/>
            <a:ext cx="3812873" cy="4157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Japan &amp; the Mariana’s Trench</a:t>
            </a:r>
          </a:p>
        </p:txBody>
      </p:sp>
      <p:pic>
        <p:nvPicPr>
          <p:cNvPr descr="http://www.auburn.edu/academic/classes/scmh/1010/Plate_clip_image002_0000.jpg" id="411" name="Shape 4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666" y="1958194"/>
            <a:ext cx="3762374" cy="4045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ankonyvtar.hu/hu/tartalom/tamop425/0033_SCORM_MFFTT600120-EN/content/9/1_1/9_01_sinking_lithosphere.jpg" id="412" name="Shape 4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1642" y="2397393"/>
            <a:ext cx="5238750" cy="3537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t/>
            </a:r>
            <a:endParaRPr b="0" i="0" sz="54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scecinfo.usc.edu/education/k12/learn/alaska.jpg" id="418" name="Shape 4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748" y="1828800"/>
            <a:ext cx="7159923" cy="4623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Convergence Continent + Continent</a:t>
            </a:r>
          </a:p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1120000" y="1825625"/>
            <a:ext cx="102337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The lighter continental crust collide forming a large mountain range. 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The collision with India &amp; Asia created the Himalayan Mountains.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Continental Collision</a:t>
            </a:r>
          </a:p>
        </p:txBody>
      </p:sp>
      <p:pic>
        <p:nvPicPr>
          <p:cNvPr descr="http://pubs.usgs.gov/gip/dynamic/graphics/Fig21contcont.gif" id="430" name="Shape 4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39" y="2061714"/>
            <a:ext cx="4166558" cy="4048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geologycafe.com/images/boundary_India.jpg" id="431" name="Shape 4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9855" y="1938157"/>
            <a:ext cx="7467600" cy="417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t/>
            </a:r>
            <a:endParaRPr b="0" i="0" sz="54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changingworldci.weebly.com/uploads/3/0/5/5/30559477/8282487.jpg?347" id="437" name="Shape 4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9957" y="365125"/>
            <a:ext cx="6730040" cy="588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geolsoc.org.uk/~/media/shared/images/KS4/india%20migration.JPG?la=en" id="438" name="Shape 4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457200"/>
            <a:ext cx="3709358" cy="5710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Wegener’s Pangaea</a:t>
            </a:r>
          </a:p>
        </p:txBody>
      </p:sp>
      <p:pic>
        <p:nvPicPr>
          <p:cNvPr descr="http://nyiwin.files.wordpress.com/2010/11/pangea-continental-drift-1.jpg" id="163" name="Shape 16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9141" y="1483742"/>
            <a:ext cx="4891175" cy="469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486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Driving force in Plate Tectonics:  Earth’s internal heat = Convection Zones</a:t>
            </a:r>
          </a:p>
        </p:txBody>
      </p:sp>
      <p:pic>
        <p:nvPicPr>
          <p:cNvPr descr="http://www.fusionviralvideo.com/wp-content/uploads/2015/02/plate-tectonics-vulcanism.jpg" id="444" name="Shape 4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7701" y="1825625"/>
            <a:ext cx="543917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Slab Pull adds to the plate motion</a:t>
            </a:r>
          </a:p>
        </p:txBody>
      </p:sp>
      <p:pic>
        <p:nvPicPr>
          <p:cNvPr descr="http://sciencelearn.org.nz/var/sciencelearn/storage/images/contexts/icy-ecosystems/sci-media/images/crustal-plates/4615-15-eng-NZ/Crustal-plates.jpg" id="450" name="Shape 4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3783" y="1825625"/>
            <a:ext cx="6527006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The Ring of Fire</a:t>
            </a:r>
          </a:p>
        </p:txBody>
      </p:sp>
      <p:pic>
        <p:nvPicPr>
          <p:cNvPr descr="http://openhighschoolcourses.org/pluginfile.php/6671/mod_book/chapter/2973/Plates/ring_of_fire.gif" id="456" name="Shape 4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2150" y="1483742"/>
            <a:ext cx="9195756" cy="4994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Distribution of Earth Quakes</a:t>
            </a:r>
          </a:p>
        </p:txBody>
      </p:sp>
      <p:pic>
        <p:nvPicPr>
          <p:cNvPr descr="http://funnel.sfsu.edu/courses/gm310/images/world.map.gif" id="462" name="Shape 4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9955" y="1690688"/>
            <a:ext cx="8609160" cy="485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Age of Ocean Crust</a:t>
            </a:r>
          </a:p>
        </p:txBody>
      </p:sp>
      <p:pic>
        <p:nvPicPr>
          <p:cNvPr descr="https://s3-us-west-2.amazonaws.com/candimgs/i9JNkG/_440293144.png" id="468" name="Shape 4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995" y="1500995"/>
            <a:ext cx="9023230" cy="511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486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What about Hawaii in the middle of the Pacific Plate?</a:t>
            </a:r>
          </a:p>
        </p:txBody>
      </p:sp>
      <p:pic>
        <p:nvPicPr>
          <p:cNvPr descr="http://study.com/cimages/multimages/16/800px-plates_tect2_en_svg.png" id="474" name="Shape 4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6935" y="1820173"/>
            <a:ext cx="7280693" cy="48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486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Fixed Hot Spot burns a hole in the Pacific Plate</a:t>
            </a:r>
          </a:p>
        </p:txBody>
      </p:sp>
      <p:pic>
        <p:nvPicPr>
          <p:cNvPr descr="http://pubs.usgs.gov/gip/dynamic/graphics/hot_spot.gif" id="480" name="Shape 48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8361" y="2156605"/>
            <a:ext cx="6081622" cy="4019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The Hawaiian Chain </a:t>
            </a:r>
          </a:p>
        </p:txBody>
      </p:sp>
      <p:pic>
        <p:nvPicPr>
          <p:cNvPr descr="http://tasaclips.com/illustrations/Hawaiian_Hotspot.jpg" id="486" name="Shape 48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3219" y="1825625"/>
            <a:ext cx="574813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t/>
            </a:r>
            <a:endParaRPr b="0" i="0" sz="54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pubs.usgs.gov/gip/dynamic/graphics/Pacific_basin.gif" id="492" name="Shape 4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312" y="507100"/>
            <a:ext cx="5094616" cy="5469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visionlearning.com/img/library/modules/mid66/Image/VLObject-6136-130725010712.jpg" id="493" name="Shape 4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8387" y="365125"/>
            <a:ext cx="5829299" cy="57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486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Ancient Glacier lines match up when the continents are united.</a:t>
            </a:r>
          </a:p>
        </p:txBody>
      </p:sp>
      <p:pic>
        <p:nvPicPr>
          <p:cNvPr descr="http://www.geography.hunter.cuny.edu/tbw/ncc/Notes/chap4.wc/14.climate.change/plate.tectonics.jpg" id="169" name="Shape 1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1555" y="1825624"/>
            <a:ext cx="5796949" cy="4833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t/>
            </a:r>
            <a:endParaRPr b="0" i="0" sz="54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shonscience.com/uploads/2/2/1/3/22138584/6776425_orig.gif" id="175" name="Shape 17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3033" y="1009291"/>
            <a:ext cx="7668883" cy="5141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486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Geologic features match on different continents when united.</a:t>
            </a:r>
          </a:p>
        </p:txBody>
      </p:sp>
      <p:pic>
        <p:nvPicPr>
          <p:cNvPr descr="http://image.slidesharecdn.com/evidenceinsupportofcontinentaldrift-130226153653-phpapp01/95/evidence-in-support-of-continental-drift-2-638.jpg?cb=1361893053" id="181" name="Shape 1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2442" y="1690688"/>
            <a:ext cx="6986394" cy="4851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t/>
            </a:r>
            <a:endParaRPr b="0" i="0" sz="54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hmxearthscience.com/Sammartano/DYNAMIC%20CRUST%2013/Continental%20Drift%20Lab.key/Data/Mountains%20Evidence%20for%20Plate%20Tectonics%20%231.jpg" id="187" name="Shape 18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7426" y="365123"/>
            <a:ext cx="9092242" cy="6372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pth">
  <a:themeElements>
    <a:clrScheme name="Depth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