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18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33288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and Elements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1541584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Geophysical Science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429" y="2104553"/>
            <a:ext cx="7229231" cy="432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are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pure substances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cannot be broken down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element is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based on its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Arranged in the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periodic table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formal name is the Periodic Table of ELEMENTS!!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2169" y="4426780"/>
            <a:ext cx="3809999" cy="214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protons does CARBON (C) have?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element has just ONE proton.  What element is this?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Boron has a mass of around 11.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protons does it have?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neutrons?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Lithium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Symbol = 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Number = 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Mass =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6.94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amu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# =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Protons =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Electrons =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Neutrons = </a:t>
            </a:r>
            <a:r>
              <a:rPr b="1" i="0" lang="en-US" sz="32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78" name="Shape 178"/>
          <p:cNvSpPr/>
          <p:nvPr/>
        </p:nvSpPr>
        <p:spPr>
          <a:xfrm>
            <a:off x="155575" y="-327025"/>
            <a:ext cx="47624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07975" y="-174625"/>
            <a:ext cx="47624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963912"/>
            <a:ext cx="1371599" cy="193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 Identity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DEFINES the element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change the number of protons, you change the element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change</a:t>
            </a:r>
          </a:p>
          <a:p>
            <a:pPr indent="0" lvl="1" marL="4572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8239" y="3919416"/>
            <a:ext cx="3022599" cy="269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Isotopes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48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Isotopes = same atom (same </a:t>
            </a:r>
            <a:r>
              <a:rPr b="0" i="0" lang="en-US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but different number of </a:t>
            </a:r>
            <a:r>
              <a:rPr b="0" i="0" lang="en-US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these atoms are ISOTOPES of carbon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055" y="2552149"/>
            <a:ext cx="5648167" cy="273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Isotope Symbol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019299"/>
            <a:ext cx="3722611" cy="24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923" y="2019298"/>
            <a:ext cx="1621692" cy="45152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6154614" y="2461846"/>
            <a:ext cx="253218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Carbon-12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Carbon-13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Carbon-14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isotope symbol for each: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 with atomic mass of 16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Nitrogen with an atomic mass of 15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this isotope?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Lithium-7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29234" t="0"/>
          <a:stretch/>
        </p:blipFill>
        <p:spPr>
          <a:xfrm>
            <a:off x="2914160" y="2661138"/>
            <a:ext cx="1071685" cy="114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9200" y="4456723"/>
            <a:ext cx="11175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Atomic mass = PROTONS + NEUTRONS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neutrons are in carbon-14?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atomic mass of boron if it has 5 protons and 6 electrons?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what DEFINES the element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would not be carbon if it had anything but 6 protons, no more and no less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 number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atom has can vary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change, they are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isotopes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About Atomic Mass….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152770"/>
            <a:ext cx="8229600" cy="316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atomic mass in an isotope symbol is a </a:t>
            </a:r>
            <a:r>
              <a:rPr b="0" i="0" lang="en-US" sz="29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no decimals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atomic mass found on the periodic table is often a DECIMAL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because the mass on the periodic table is actually an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AVERAGE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all of the masses of all of the isotopes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133" y="4129673"/>
            <a:ext cx="4853020" cy="23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2384" y="4318001"/>
            <a:ext cx="1690077" cy="208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atoms can have a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tell because the atom is written like this: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NO charge, then #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#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 charge, it is called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961" y="2781300"/>
            <a:ext cx="3924299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vs Atoms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 heck is the difference?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979" y="2684950"/>
            <a:ext cx="26797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100934"/>
            <a:ext cx="36068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more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protons, the atom will be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more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electrons, the atom will be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884" y="3797298"/>
            <a:ext cx="6434894" cy="210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506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protons and electrons does S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Protons=16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Electrons=18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**You CANNOT change the number of protons S has that you found on the periodic table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protons and electrons does Li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have?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Protons: 3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Electrons: 2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 You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the number of protons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you CAN change….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Electrons, which will form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ions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Neutrons, which will form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isotopes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483" y="4155830"/>
            <a:ext cx="6522241" cy="178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an atom be both an ION and an ISOTOPE? 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YES!!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Element: Potassium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Protons: 19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Neutrons: 20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Electrons: 18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7348" y="2265483"/>
            <a:ext cx="3250721" cy="220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vs Atoms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52024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are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atoms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Atoms, too, cannot be broken down any smaller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are considered the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building blocks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matter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 = anything that has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takes up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0" y="219710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Structure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are made up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subatomic particles</a:t>
            </a:r>
          </a:p>
          <a:p>
            <a:pPr indent="-285750" lvl="1" marL="742950" marR="0" rtl="0" algn="l">
              <a:spcBef>
                <a:spcPts val="56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</a:p>
          <a:p>
            <a:pPr indent="-285750" lvl="1" marL="742950" marR="0" rtl="0" algn="l">
              <a:spcBef>
                <a:spcPts val="56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</a:p>
          <a:p>
            <a:pPr indent="-285750" lvl="1" marL="742950" marR="0" rtl="0" algn="l">
              <a:spcBef>
                <a:spcPts val="56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4992" y="3228609"/>
            <a:ext cx="6439006" cy="289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Structure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of these particles have a particular charge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 charge)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8537" l="67303" r="0" t="53892"/>
          <a:stretch/>
        </p:blipFill>
        <p:spPr>
          <a:xfrm>
            <a:off x="6231062" y="3459207"/>
            <a:ext cx="2234333" cy="213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Structure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have a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center</a:t>
            </a:r>
          </a:p>
          <a:p>
            <a:pPr indent="-285750" lvl="1" marL="742950" marR="0" rtl="0" algn="l">
              <a:spcBef>
                <a:spcPts val="56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found here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float around on the outside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 cloud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9973" y="3441801"/>
            <a:ext cx="3648074" cy="30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066800" y="3048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366FF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Bohr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043492" y="1524000"/>
            <a:ext cx="3147507" cy="4308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Bohr said that the electrons live in “</a:t>
            </a:r>
            <a:r>
              <a:rPr b="1" i="0" lang="en-US" sz="27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shells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around the nucleus.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shell holds </a:t>
            </a:r>
            <a:r>
              <a:rPr b="1" i="0" lang="en-US" sz="27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electrons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shells can hold up to </a:t>
            </a:r>
            <a:r>
              <a:rPr b="1" i="0" lang="en-US" sz="27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electrons </a:t>
            </a:r>
          </a:p>
        </p:txBody>
      </p:sp>
      <p:sp>
        <p:nvSpPr>
          <p:cNvPr id="136" name="Shape 136"/>
          <p:cNvSpPr/>
          <p:nvPr/>
        </p:nvSpPr>
        <p:spPr>
          <a:xfrm>
            <a:off x="5486400" y="2590800"/>
            <a:ext cx="1600199" cy="1600199"/>
          </a:xfrm>
          <a:prstGeom prst="ellipse">
            <a:avLst/>
          </a:prstGeom>
          <a:noFill/>
          <a:ln cap="flat" cmpd="sng" w="28575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5181600" y="2292144"/>
            <a:ext cx="2209799" cy="2209799"/>
          </a:xfrm>
          <a:prstGeom prst="ellipse">
            <a:avLst/>
          </a:prstGeom>
          <a:noFill/>
          <a:ln cap="flat" cmpd="sng" w="28575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867400" y="2971800"/>
            <a:ext cx="838199" cy="838199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6153150" y="2476500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153150" y="4076700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048250" y="3501512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258050" y="3120513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029200" y="3162300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237156" y="3441289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019800" y="2133600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13705" y="2133600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929466" y="4387644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314153" y="4387644"/>
            <a:ext cx="266699" cy="22860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5867400" y="3087468"/>
            <a:ext cx="990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P= 10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10</a:t>
            </a:r>
          </a:p>
        </p:txBody>
      </p:sp>
      <p:cxnSp>
        <p:nvCxnSpPr>
          <p:cNvPr id="150" name="Shape 150"/>
          <p:cNvCxnSpPr/>
          <p:nvPr/>
        </p:nvCxnSpPr>
        <p:spPr>
          <a:xfrm flipH="1">
            <a:off x="7044813" y="1771650"/>
            <a:ext cx="609599" cy="7239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51" name="Shape 151"/>
          <p:cNvSpPr txBox="1"/>
          <p:nvPr/>
        </p:nvSpPr>
        <p:spPr>
          <a:xfrm>
            <a:off x="7349613" y="1371600"/>
            <a:ext cx="10323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Periodic Table Connection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atomic number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716" y="2412999"/>
            <a:ext cx="3447776" cy="34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Periodic Table Connections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contribute to the atomic mass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Measured in atomic mass units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amu’s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spcBef>
                <a:spcPts val="56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ATOMIC MASS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21930" l="0" r="0" t="0"/>
          <a:stretch/>
        </p:blipFill>
        <p:spPr>
          <a:xfrm>
            <a:off x="2664716" y="4069435"/>
            <a:ext cx="3447776" cy="257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